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6"/>
  </p:notesMasterIdLst>
  <p:sldIdLst>
    <p:sldId id="322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85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85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29" d="100"/>
          <a:sy n="129" d="100"/>
        </p:scale>
        <p:origin x="1077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251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웹 프로그래밍</a:t>
            </a:r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작성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해당 태그에만 스타일 적용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14" y="2241736"/>
            <a:ext cx="2434842" cy="2959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</a:t>
            </a:r>
            <a:r>
              <a:rPr lang="en-US" altLang="ko-KR" dirty="0" smtClean="0"/>
              <a:t>style </a:t>
            </a:r>
            <a:r>
              <a:rPr lang="ko-KR" altLang="en-US" dirty="0"/>
              <a:t>속성에 </a:t>
            </a:r>
            <a:r>
              <a:rPr lang="ko-KR" altLang="en-US" dirty="0" smtClean="0"/>
              <a:t>스타일 시트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2122398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 smtClean="0"/>
              <a:t>속성에 </a:t>
            </a:r>
            <a:r>
              <a:rPr lang="ko-KR" altLang="en-US" sz="1400" dirty="0"/>
              <a:t>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</a:t>
            </a:r>
            <a:r>
              <a:rPr lang="en-US" altLang="ko-KR" sz="1400" b="1" dirty="0" smtClean="0"/>
              <a:t>color : red</a:t>
            </a:r>
            <a:r>
              <a:rPr lang="en-US" altLang="ko-KR" sz="1400" b="1" dirty="0"/>
              <a:t>; </a:t>
            </a:r>
            <a:r>
              <a:rPr lang="en-US" altLang="ko-KR" sz="1400" b="1" dirty="0" smtClean="0"/>
              <a:t>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b="1" dirty="0"/>
              <a:t>&lt;p</a:t>
            </a:r>
            <a:r>
              <a:rPr lang="en-US" altLang="ko-KR" sz="1400" b="1" dirty="0" smtClean="0"/>
              <a:t>&gt;</a:t>
            </a:r>
            <a:r>
              <a:rPr lang="ko-KR" altLang="en-US" sz="1400" dirty="0" err="1" smtClean="0"/>
              <a:t>엘</a:t>
            </a:r>
            <a:r>
              <a:rPr lang="ko-KR" altLang="en-US" sz="1400" dirty="0" err="1"/>
              <a:t>비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프레슬리를</a:t>
            </a:r>
            <a:r>
              <a:rPr lang="ko-KR" altLang="en-US" sz="1400" dirty="0" smtClean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color:blue</a:t>
            </a:r>
            <a:r>
              <a:rPr lang="en-US" altLang="ko-KR" sz="1400" b="1" dirty="0" smtClean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 smtClean="0"/>
              <a:t>축구를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70576" y="3294198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05205" y="4098038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557072" y="3315328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동일한 스타일 시트를 웹 페이지마다 중복 작성 해소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웹 사이트의 전체 웹 페이지 모양의 일관성 확보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불러오는 방법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 이용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 smtClean="0"/>
          </a:p>
          <a:p>
            <a:pPr lvl="2"/>
            <a:r>
              <a:rPr lang="en-US" altLang="ko-KR" dirty="0" smtClean="0"/>
              <a:t>@import </a:t>
            </a:r>
            <a:r>
              <a:rPr lang="ko-KR" altLang="en-US" dirty="0" smtClean="0"/>
              <a:t>이용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</a:t>
            </a:r>
            <a:r>
              <a:rPr lang="en-US" altLang="ko-KR" sz="1200" strike="sngStrike" kern="0" dirty="0" smtClean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mystyle.css */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margin-	left:30px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margin-right:30px; }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파일 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717032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454260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214559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0" name="자유형 9"/>
          <p:cNvSpPr/>
          <p:nvPr/>
        </p:nvSpPr>
        <p:spPr>
          <a:xfrm>
            <a:off x="2987824" y="3408367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1365920"/>
            <a:ext cx="7979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1" y="3705969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44" y="3049418"/>
            <a:ext cx="2802704" cy="29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smtClean="0"/>
              <a:t>CSS3 </a:t>
            </a:r>
            <a:r>
              <a:rPr lang="ko-KR" altLang="en-US" dirty="0" smtClean="0"/>
              <a:t>스타일은 부모 태그로부터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부모 요소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자신을 둘러싸는 태그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&lt;p&gt;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em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부모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 smtClean="0"/>
              <a:t>태그의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글자 </a:t>
            </a:r>
            <a:r>
              <a:rPr lang="ko-KR" altLang="en-US" dirty="0"/>
              <a:t>크기는 </a:t>
            </a:r>
            <a:r>
              <a:rPr lang="en-US" altLang="ko-KR" dirty="0" smtClean="0"/>
              <a:t>25px, </a:t>
            </a:r>
            <a:r>
              <a:rPr lang="ko-KR" altLang="en-US" dirty="0"/>
              <a:t>글자 색은 </a:t>
            </a:r>
            <a:r>
              <a:rPr lang="ko-KR" altLang="en-US" dirty="0" smtClean="0"/>
              <a:t>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 smtClean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48" y="2060848"/>
            <a:ext cx="2304256" cy="21951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font-size:25px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 smtClean="0"/>
              <a:t>.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 smtClean="0">
                <a:solidFill>
                  <a:schemeClr val="tx1"/>
                </a:solidFill>
              </a:rPr>
              <a:t>부모</a:t>
            </a:r>
            <a:r>
              <a:rPr lang="en-US" altLang="ko-KR" sz="1050" dirty="0" smtClean="0">
                <a:solidFill>
                  <a:schemeClr val="tx1"/>
                </a:solidFill>
              </a:rPr>
              <a:t>(&lt;p&gt;)</a:t>
            </a:r>
            <a:r>
              <a:rPr lang="ko-KR" altLang="en-US" sz="1050" dirty="0" smtClean="0">
                <a:solidFill>
                  <a:schemeClr val="tx1"/>
                </a:solidFill>
              </a:rPr>
              <a:t>의 스타일 </a:t>
            </a:r>
            <a:r>
              <a:rPr lang="en-US" altLang="ko-KR" sz="1050" dirty="0" smtClean="0">
                <a:solidFill>
                  <a:schemeClr val="tx1"/>
                </a:solidFill>
              </a:rPr>
              <a:t>color: green</a:t>
            </a:r>
            <a:r>
              <a:rPr lang="ko-KR" altLang="en-US" sz="1050" dirty="0" smtClean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3938919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em</a:t>
            </a:r>
            <a:r>
              <a:rPr lang="en-US" altLang="ko-KR" sz="1050" dirty="0" smtClean="0">
                <a:solidFill>
                  <a:schemeClr val="tx1"/>
                </a:solidFill>
              </a:rPr>
              <a:t>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은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&lt;p&gt;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합치기와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 smtClean="0"/>
              <a:t>태그에 적용 가능한 스타일</a:t>
            </a:r>
            <a:endParaRPr lang="en-US" altLang="ko-KR" sz="1400" dirty="0" smtClean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&lt;style&gt;&lt;/style&gt; </a:t>
            </a:r>
            <a:r>
              <a:rPr lang="ko-KR" altLang="en-US" sz="1200" dirty="0" smtClean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style </a:t>
            </a:r>
            <a:r>
              <a:rPr lang="ko-KR" altLang="en-US" sz="1200" dirty="0" smtClean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스타일 합치기</a:t>
            </a:r>
            <a:r>
              <a:rPr lang="en-US" altLang="ko-KR" sz="1400" dirty="0" smtClean="0"/>
              <a:t>(cascading)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오버라이딩</a:t>
            </a:r>
            <a:r>
              <a:rPr lang="en-US" altLang="ko-KR" sz="1400" dirty="0" smtClean="0"/>
              <a:t>(overriding)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?</a:t>
            </a:r>
            <a:endParaRPr lang="ko-KR" altLang="en-US" sz="1400" dirty="0" smtClean="0"/>
          </a:p>
          <a:p>
            <a:pPr lvl="1"/>
            <a:r>
              <a:rPr lang="ko-KR" altLang="en-US" sz="1200" dirty="0" smtClean="0"/>
              <a:t>태그에 적용되는 모든 스타일이 합쳐지고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동일한 스타일은 순위가 높은 스타일이 우선 적용되는 규칙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/>
                <a:t>&lt;</a:t>
              </a:r>
              <a:r>
                <a:rPr lang="en-US" altLang="ko-KR" sz="1200" dirty="0"/>
                <a:t>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smtClean="0"/>
                <a:t>p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/>
                <a:t>{ </a:t>
              </a:r>
              <a:r>
                <a:rPr lang="en-US" altLang="ko-KR" sz="1200" b="1" dirty="0" smtClean="0"/>
                <a:t>color : blue;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</a:p>
            <a:p>
              <a:pPr defTabSz="180000" fontAlgn="base" latinLnBrk="0"/>
              <a:r>
                <a:rPr lang="en-US" altLang="ko-KR" sz="1200" dirty="0" smtClean="0"/>
                <a:t>&lt;/</a:t>
              </a:r>
              <a:r>
                <a:rPr lang="en-US" altLang="ko-KR" sz="1200" dirty="0"/>
                <a:t>style</a:t>
              </a:r>
              <a:r>
                <a:rPr lang="en-US" altLang="ko-KR" sz="1200" dirty="0" smtClean="0"/>
                <a:t>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  <a:endParaRPr lang="en-US" altLang="ko-KR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 디폴트 스타일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 smtClean="0"/>
                <a:t>background : </a:t>
              </a:r>
              <a:r>
                <a:rPr lang="en-US" altLang="ko-KR" sz="1200" b="1" dirty="0" err="1" smtClean="0"/>
                <a:t>mistyrose</a:t>
              </a:r>
              <a:r>
                <a:rPr lang="en-US" altLang="ko-KR" sz="1200" b="1" dirty="0" smtClean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 smtClean="0"/>
                <a:t>&lt;</a:t>
              </a:r>
              <a:r>
                <a:rPr lang="en-US" altLang="ko-KR" sz="1200" b="1" dirty="0"/>
                <a:t>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</a:t>
              </a:r>
              <a:r>
                <a:rPr lang="en-US" altLang="ko-KR" sz="1200" b="1" dirty="0" smtClean="0"/>
                <a:t>&gt;</a:t>
              </a:r>
              <a:endParaRPr lang="en-US" altLang="ko-KR" sz="12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&lt;style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style </a:t>
              </a:r>
              <a:r>
                <a:rPr lang="ko-KR" altLang="en-US" sz="1200" dirty="0" smtClean="0"/>
                <a:t>속성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높음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낮음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background: </a:t>
              </a:r>
              <a:r>
                <a:rPr lang="en-US" altLang="ko-KR" sz="1200" dirty="0" err="1" smtClean="0"/>
                <a:t>mistyrose</a:t>
              </a:r>
              <a:r>
                <a:rPr lang="en-US" altLang="ko-KR" sz="1200" dirty="0" smtClean="0"/>
                <a:t>;</a:t>
              </a:r>
            </a:p>
            <a:p>
              <a:pPr defTabSz="180000"/>
              <a:r>
                <a:rPr lang="en-US" altLang="ko-KR" sz="1200" dirty="0" smtClean="0"/>
                <a:t>color </a:t>
              </a:r>
              <a:r>
                <a:rPr lang="en-US" altLang="ko-KR" sz="1200" dirty="0"/>
                <a:t>: blue;</a:t>
              </a:r>
            </a:p>
            <a:p>
              <a:pPr defTabSz="180000"/>
              <a:r>
                <a:rPr lang="en-US" altLang="ko-KR" sz="1200" dirty="0" smtClean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&gt;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의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 smtClean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1178105"/>
            <a:ext cx="43204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</a:t>
            </a:r>
            <a:r>
              <a:rPr lang="en-US" altLang="ko-KR" sz="1200" b="1" dirty="0" smtClean="0"/>
              <a:t>color : blue</a:t>
            </a:r>
            <a:r>
              <a:rPr lang="en-US" altLang="ko-KR" sz="1200" b="1" dirty="0"/>
              <a:t>; </a:t>
            </a:r>
            <a:r>
              <a:rPr lang="en-US" altLang="ko-KR" sz="1200" b="1" dirty="0" smtClean="0"/>
              <a:t>font-size : </a:t>
            </a:r>
            <a:r>
              <a:rPr lang="en-US" altLang="ko-KR" sz="1200" b="1" dirty="0"/>
              <a:t>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h3&gt;p </a:t>
            </a:r>
            <a:r>
              <a:rPr lang="ko-KR" altLang="en-US" sz="1200" dirty="0" smtClean="0"/>
              <a:t>태그에 중첩된 스타일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p&gt;Hello, students!&lt;/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style="</a:t>
            </a:r>
            <a:r>
              <a:rPr lang="en-US" altLang="ko-KR" sz="1200" b="1" dirty="0" smtClean="0"/>
              <a:t>font-size:25px"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안녕하세요 교수님</a:t>
            </a:r>
            <a:r>
              <a:rPr lang="en-US" altLang="ko-KR" sz="1200" dirty="0" smtClean="0"/>
              <a:t>!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7" y="3861048"/>
            <a:ext cx="2586291" cy="2858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418306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</a:t>
            </a:r>
            <a:r>
              <a:rPr lang="en-US" altLang="ko-KR" sz="1200" b="1" dirty="0" smtClean="0"/>
              <a:t>{ background : </a:t>
            </a:r>
            <a:r>
              <a:rPr lang="en-US" altLang="ko-KR" sz="1200" b="1" dirty="0" err="1" smtClean="0"/>
              <a:t>mistyrose</a:t>
            </a:r>
            <a:r>
              <a:rPr lang="en-US" altLang="ko-KR" sz="1200" b="1" dirty="0" smtClean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14130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88786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HTML </a:t>
            </a:r>
            <a:r>
              <a:rPr lang="ko-KR" altLang="en-US" sz="1200" dirty="0" smtClean="0"/>
              <a:t>파일</a:t>
            </a:r>
            <a:endParaRPr lang="ko-KR" altLang="en-US" sz="1200" dirty="0"/>
          </a:p>
        </p:txBody>
      </p:sp>
      <p:sp>
        <p:nvSpPr>
          <p:cNvPr id="15" name="자유형 14"/>
          <p:cNvSpPr/>
          <p:nvPr/>
        </p:nvSpPr>
        <p:spPr>
          <a:xfrm>
            <a:off x="364624" y="638598"/>
            <a:ext cx="319766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0021" y="2261869"/>
            <a:ext cx="204367" cy="3255363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000" y="3505734"/>
            <a:ext cx="2593264" cy="229953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12px;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25px;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14454" y="2255444"/>
            <a:ext cx="3913156" cy="354982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태그의 모양을 꾸밀 스타일 시트를 선택하는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유형의 </a:t>
            </a:r>
            <a:r>
              <a:rPr lang="ko-KR" altLang="en-US" dirty="0" err="1" smtClean="0"/>
              <a:t>셀렉터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 smtClean="0"/>
              <a:t>태그에 </a:t>
            </a:r>
            <a:r>
              <a:rPr lang="en-US" altLang="ko-KR" dirty="0" err="1" smtClean="0"/>
              <a:t>color:brown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스타일을 적용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하는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h3</a:t>
            </a:r>
            <a:r>
              <a:rPr lang="ko-KR" altLang="en-US" dirty="0" smtClean="0"/>
              <a:t>를 만든 사례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언어가 무엇인지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시트를 작성하는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만드는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텍스트 꾸미기를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웹 페이지에 색과 모양을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모델을 이해하고 다룰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배경과 테두리 등을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그림자 효과를 만들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셀렉터</a:t>
            </a:r>
            <a:r>
              <a:rPr lang="ko-KR" altLang="en-US" dirty="0" smtClean="0"/>
              <a:t> 설명을 </a:t>
            </a:r>
            <a:r>
              <a:rPr lang="ko-KR" altLang="en-US" dirty="0"/>
              <a:t>위한 샘플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3827502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div&gt;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li&gt;HTML5&lt;/li&gt;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li&gt;&lt;strong&gt;CSS&lt;/strong&gt;&lt;/li&gt;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li&gt;JAVASCRIPT&lt;/li&gt;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669220"/>
            <a:ext cx="2660627" cy="33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이름이 </a:t>
            </a:r>
            <a:r>
              <a:rPr lang="ko-KR" altLang="en-US" dirty="0" err="1" smtClean="0"/>
              <a:t>셀렉터로</a:t>
            </a:r>
            <a:r>
              <a:rPr lang="ko-KR" altLang="en-US" dirty="0" smtClean="0"/>
              <a:t> 사용되는 유형</a:t>
            </a:r>
            <a:endParaRPr lang="en-US" altLang="ko-KR" dirty="0" smtClean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</a:t>
            </a:r>
            <a:r>
              <a:rPr lang="ko-KR" altLang="en-US" dirty="0" smtClean="0"/>
              <a:t>이름의 모든 </a:t>
            </a:r>
            <a:r>
              <a:rPr lang="ko-KR" altLang="en-US" dirty="0"/>
              <a:t>태그에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ko-KR" altLang="en-US" dirty="0"/>
              <a:t>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 smtClean="0"/>
              <a:t>class</a:t>
            </a:r>
            <a:r>
              <a:rPr lang="ko-KR" altLang="en-US" dirty="0" smtClean="0"/>
              <a:t> 속성이 같은 모든 태그에 적용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body</a:t>
            </a:r>
            <a:r>
              <a:rPr lang="en-US" altLang="ko-KR" b="1" dirty="0" err="1" smtClean="0"/>
              <a:t>.main</a:t>
            </a:r>
            <a:r>
              <a:rPr lang="en-US" altLang="ko-KR" dirty="0" smtClean="0"/>
              <a:t> </a:t>
            </a:r>
            <a:r>
              <a:rPr lang="en-US" altLang="ko-KR" dirty="0"/>
              <a:t>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 smtClean="0"/>
              <a:t>&lt;body class=“main”&gt; </a:t>
            </a:r>
            <a:r>
              <a:rPr lang="ko-KR" altLang="en-US" dirty="0" smtClean="0"/>
              <a:t>태그에만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가능</a:t>
            </a:r>
            <a:endParaRPr lang="en-US" altLang="ko-KR" dirty="0" smtClean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657646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id </a:t>
            </a:r>
            <a:r>
              <a:rPr lang="ko-KR" altLang="en-US" smtClean="0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i</a:t>
            </a:r>
            <a:r>
              <a:rPr lang="en-US" altLang="ko-KR" dirty="0" smtClean="0"/>
              <a:t>d </a:t>
            </a:r>
            <a:r>
              <a:rPr lang="ko-KR" altLang="en-US" dirty="0" smtClean="0"/>
              <a:t>속성이 같은 모든 태그에 적용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</a:t>
            </a:r>
            <a:r>
              <a:rPr lang="en-US" altLang="ko-KR" dirty="0" smtClean="0"/>
              <a:t>}</a:t>
            </a:r>
            <a:r>
              <a:rPr lang="ko-KR" altLang="en-US" dirty="0"/>
              <a:t>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다음 사용 불가능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         &lt;</a:t>
            </a:r>
            <a:r>
              <a:rPr lang="en-US" altLang="ko-KR" dirty="0"/>
              <a:t>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4904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id </a:t>
            </a:r>
            <a:r>
              <a:rPr lang="ko-KR" altLang="en-US" dirty="0" smtClean="0"/>
              <a:t>속성의 목적은 각 태그를 유일하게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속성이 </a:t>
            </a:r>
            <a:r>
              <a:rPr lang="ko-KR" altLang="en-US" dirty="0" smtClean="0"/>
              <a:t>같지 않도록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</a:t>
            </a:r>
            <a:r>
              <a:rPr lang="ko-KR" altLang="en-US" dirty="0" smtClean="0"/>
              <a:t>작성하는 것이 </a:t>
            </a:r>
            <a:r>
              <a:rPr lang="ko-KR" altLang="en-US" dirty="0" err="1" smtClean="0"/>
              <a:t>바람직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자바스크립트 </a:t>
            </a:r>
            <a:r>
              <a:rPr lang="ko-KR" altLang="en-US" dirty="0" smtClean="0"/>
              <a:t>코드에서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값을 가진 태그 객체를 찾을 때 문제됨</a:t>
            </a:r>
            <a:r>
              <a:rPr lang="en-US" altLang="ko-KR" dirty="0" smtClean="0"/>
              <a:t>(8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2</a:t>
            </a:r>
            <a:r>
              <a:rPr lang="ko-KR" altLang="en-US" dirty="0" smtClean="0"/>
              <a:t>절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찾기</a:t>
            </a:r>
            <a:r>
              <a:rPr lang="en-US" altLang="ko-KR" dirty="0"/>
              <a:t>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적합한 활용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id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여러 태그 중 특정 </a:t>
            </a:r>
            <a:r>
              <a:rPr lang="ko-KR" altLang="en-US" dirty="0" smtClean="0"/>
              <a:t>태그에만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스타일을 적용할 때 적합</a:t>
            </a:r>
            <a:endParaRPr lang="en-US" altLang="ko-KR" dirty="0" smtClean="0"/>
          </a:p>
          <a:p>
            <a:r>
              <a:rPr lang="en-US" altLang="ko-KR" dirty="0" smtClean="0"/>
              <a:t>class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적합한 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 smtClean="0"/>
              <a:t>태그를 하나의 그룹으로 </a:t>
            </a:r>
            <a:r>
              <a:rPr lang="ko-KR" altLang="en-US" dirty="0" smtClean="0"/>
              <a:t>묶어 단체로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스타일을 적용할 때 적합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class </a:t>
            </a:r>
            <a:r>
              <a:rPr lang="ko-KR" altLang="en-US" dirty="0" smtClean="0"/>
              <a:t>속성 값이 같은 태그에 모두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태그의 종류에 관계없이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활용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92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조합에 적합한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태그에만 적용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 smtClean="0"/>
              <a:t>조합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div </a:t>
            </a:r>
            <a:r>
              <a:rPr lang="en-US" altLang="ko-KR" dirty="0"/>
              <a:t>&gt; strong </a:t>
            </a:r>
            <a:r>
              <a:rPr lang="en-US" altLang="ko-KR" dirty="0" smtClean="0"/>
              <a:t>{ color </a:t>
            </a:r>
            <a:r>
              <a:rPr lang="en-US" altLang="ko-KR" dirty="0"/>
              <a:t>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</a:t>
            </a:r>
            <a:r>
              <a:rPr lang="ko-KR" altLang="en-US" dirty="0" smtClean="0"/>
              <a:t>적용되는 스타일 시트 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자손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smtClean="0"/>
              <a:t>태그 나열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속성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(universal </a:t>
            </a:r>
            <a:r>
              <a:rPr lang="en-US" altLang="ko-KR" dirty="0"/>
              <a:t>selector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와일드 문자</a:t>
            </a:r>
            <a:r>
              <a:rPr lang="en-US" altLang="ko-KR" dirty="0" smtClean="0"/>
              <a:t>(*)</a:t>
            </a:r>
            <a:r>
              <a:rPr lang="ko-KR" altLang="en-US" dirty="0" smtClean="0"/>
              <a:t>를 사용하여 모든 태그에 적용시키는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* </a:t>
            </a:r>
            <a:r>
              <a:rPr lang="en-US" altLang="ko-KR" dirty="0"/>
              <a:t>{ color : green; }</a:t>
            </a:r>
          </a:p>
          <a:p>
            <a:pPr lvl="2"/>
            <a:r>
              <a:rPr lang="ko-KR" altLang="en-US" dirty="0" smtClean="0"/>
              <a:t>웹 페이지의 모든 태그에 적용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텍스트 색을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칠함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속성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input[type=text] { color : red; } </a:t>
            </a:r>
          </a:p>
          <a:p>
            <a:pPr lvl="2"/>
            <a:r>
              <a:rPr lang="en-US" altLang="ko-KR" smtClean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&lt;input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pseudo-class)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조건이나 상황에서 스타일을 </a:t>
            </a:r>
            <a:r>
              <a:rPr lang="ko-KR" altLang="en-US" dirty="0"/>
              <a:t>적용하도록 만든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40</a:t>
            </a:r>
            <a:r>
              <a:rPr lang="ko-KR" altLang="en-US" dirty="0" smtClean="0"/>
              <a:t>개 이상의 많은 가상 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1) </a:t>
            </a:r>
            <a:r>
              <a:rPr lang="en-US" altLang="ko-KR" dirty="0"/>
              <a:t>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2)</a:t>
            </a:r>
            <a:r>
              <a:rPr lang="en-US" altLang="ko-KR" dirty="0"/>
              <a:t>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  <a:endParaRPr lang="en-US" altLang="ko-KR" dirty="0" smtClean="0"/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 smtClean="0"/>
              <a:t>태그에 </a:t>
            </a:r>
            <a:r>
              <a:rPr lang="ko-KR" altLang="en-US" dirty="0"/>
              <a:t>마우스가 </a:t>
            </a:r>
            <a:r>
              <a:rPr lang="ko-KR" altLang="en-US" dirty="0" smtClean="0"/>
              <a:t>올라오면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yellowgreen</a:t>
            </a:r>
            <a:r>
              <a:rPr lang="ko-KR" altLang="en-US" dirty="0"/>
              <a:t>을 배경색으로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내려가면 복귀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:</a:t>
            </a:r>
            <a:r>
              <a:rPr lang="en-US" altLang="ko-KR" dirty="0" err="1" smtClean="0"/>
              <a:t>firstletter</a:t>
            </a:r>
            <a:r>
              <a:rPr lang="ko-KR" altLang="en-US" dirty="0" smtClean="0"/>
              <a:t>와 </a:t>
            </a:r>
            <a:r>
              <a:rPr lang="en-US" altLang="ko-KR" dirty="0"/>
              <a:t>: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의 사용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CSS(Cascading Style Sheet)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문서의 색이나 모양 등 외관을 꾸미는 언어</a:t>
            </a:r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로 작성된 코드를 스타일 시트</a:t>
            </a:r>
            <a:r>
              <a:rPr lang="en-US" altLang="ko-KR" dirty="0" smtClean="0"/>
              <a:t>(style sheet)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CSS3 : CSS level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CSS1 -&gt; CSS2 -&gt; CSS3 -&gt; CSS4(</a:t>
            </a:r>
            <a:r>
              <a:rPr lang="ko-KR" altLang="en-US" dirty="0" smtClean="0"/>
              <a:t>현재 표준화 작업 중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의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색상과 배경</a:t>
            </a:r>
          </a:p>
          <a:p>
            <a:pPr lvl="2"/>
            <a:r>
              <a:rPr lang="ko-KR" altLang="en-US" dirty="0" smtClean="0"/>
              <a:t>텍스트</a:t>
            </a:r>
          </a:p>
          <a:p>
            <a:pPr lvl="2"/>
            <a:r>
              <a:rPr lang="ko-KR" altLang="en-US" dirty="0" smtClean="0"/>
              <a:t>폰트</a:t>
            </a:r>
          </a:p>
          <a:p>
            <a:pPr lvl="2"/>
            <a:r>
              <a:rPr lang="ko-KR" altLang="en-US" dirty="0" smtClean="0"/>
              <a:t>박스 모델</a:t>
            </a:r>
            <a:r>
              <a:rPr lang="en-US" altLang="ko-KR" dirty="0" smtClean="0"/>
              <a:t>(Box Model)</a:t>
            </a:r>
            <a:endParaRPr lang="ko-KR" altLang="en-US" dirty="0" smtClean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포맷 및 효과</a:t>
            </a:r>
          </a:p>
          <a:p>
            <a:pPr lvl="2"/>
            <a:r>
              <a:rPr lang="ko-KR" altLang="en-US" dirty="0" smtClean="0"/>
              <a:t>리스트</a:t>
            </a:r>
          </a:p>
          <a:p>
            <a:pPr lvl="2"/>
            <a:r>
              <a:rPr lang="ko-KR" altLang="en-US" dirty="0" smtClean="0"/>
              <a:t>테이블</a:t>
            </a:r>
          </a:p>
          <a:p>
            <a:pPr lvl="2"/>
            <a:r>
              <a:rPr lang="ko-KR" altLang="en-US" dirty="0" smtClean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98136"/>
            <a:ext cx="374441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yellow;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yellowgreen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9212" y="3590357"/>
            <a:ext cx="2331503" cy="2895972"/>
            <a:chOff x="5201224" y="3501008"/>
            <a:chExt cx="2331503" cy="289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3 </a:t>
            </a:r>
            <a:r>
              <a:rPr lang="ko-KR" altLang="en-US" sz="2000" dirty="0" smtClean="0"/>
              <a:t>가지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16</a:t>
            </a:r>
            <a:r>
              <a:rPr lang="ko-KR" altLang="en-US" sz="1800" dirty="0" smtClean="0"/>
              <a:t>진수 코드로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10</a:t>
            </a:r>
            <a:r>
              <a:rPr lang="ko-KR" altLang="en-US" sz="1800" dirty="0" smtClean="0"/>
              <a:t>진수 코드와 </a:t>
            </a:r>
            <a:r>
              <a:rPr lang="en-US" altLang="ko-KR" sz="1800" dirty="0" smtClean="0"/>
              <a:t>RGB()</a:t>
            </a:r>
            <a:r>
              <a:rPr lang="ko-KR" altLang="en-US" sz="1800" dirty="0" smtClean="0"/>
              <a:t>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색 이름으로 표현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CSS3 </a:t>
            </a:r>
            <a:r>
              <a:rPr lang="ko-KR" altLang="en-US" sz="1600" dirty="0" smtClean="0"/>
              <a:t>표준에서는 </a:t>
            </a:r>
            <a:r>
              <a:rPr lang="en-US" altLang="ko-KR" sz="1600" dirty="0" smtClean="0"/>
              <a:t>140</a:t>
            </a:r>
            <a:r>
              <a:rPr lang="ko-KR" altLang="en-US" sz="1600" dirty="0" smtClean="0"/>
              <a:t>개 색의 이름을 정하고 있음</a:t>
            </a:r>
            <a:endParaRPr lang="en-US" altLang="ko-KR" sz="1600" dirty="0" smtClean="0"/>
          </a:p>
          <a:p>
            <a:r>
              <a:rPr lang="ko-KR" altLang="en-US" sz="2000" dirty="0" smtClean="0"/>
              <a:t>사례</a:t>
            </a:r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</a:t>
            </a:r>
            <a:r>
              <a:rPr lang="en-US" altLang="ko-KR" sz="1600" dirty="0" smtClean="0">
                <a:solidFill>
                  <a:srgbClr val="00B0F0"/>
                </a:solidFill>
              </a:rPr>
              <a:t>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 smtClean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</a:t>
            </a:r>
            <a:r>
              <a:rPr lang="en-US" altLang="ko-KR" sz="1600" dirty="0" smtClean="0">
                <a:solidFill>
                  <a:srgbClr val="00B0F0"/>
                </a:solidFill>
              </a:rPr>
              <a:t>)</a:t>
            </a:r>
            <a:r>
              <a:rPr lang="en-US" altLang="ko-KR" sz="1600" dirty="0" smtClean="0"/>
              <a:t>; }</a:t>
            </a:r>
            <a:r>
              <a:rPr lang="en-US" altLang="ko-KR" sz="16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}</a:t>
            </a:r>
            <a:r>
              <a:rPr lang="en-US" altLang="ko-KR" sz="1600" dirty="0">
                <a:cs typeface="Times New Roman" panose="02020603050405020304" pitchFamily="18" charset="0"/>
              </a:rPr>
              <a:t>	  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색 이름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 smtClean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 smtClean="0">
                  <a:solidFill>
                    <a:srgbClr val="0070C0"/>
                  </a:solidFill>
                </a:rPr>
                <a:t>8A2BE2</a:t>
              </a:r>
              <a:endParaRPr lang="en-US" altLang="ko-KR" sz="2400" spc="200" dirty="0">
                <a:solidFill>
                  <a:srgbClr val="0070C0"/>
                </a:solidFill>
              </a:endParaRP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0x8A(138),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0x2B(43),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0xE2(226)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138,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43,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226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표준 색 이름과 코드 중 일부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관련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div&gt; </a:t>
            </a:r>
            <a:r>
              <a:rPr lang="ko-KR" altLang="en-US" dirty="0" smtClean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</a:t>
              </a:r>
              <a:r>
                <a:rPr lang="en-US" altLang="ko-KR" sz="1400" dirty="0" smtClean="0"/>
                <a:t>				/* </a:t>
              </a:r>
              <a:r>
                <a:rPr lang="ko-KR" altLang="en-US" sz="1400" dirty="0" err="1" smtClean="0"/>
                <a:t>글자색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blueviolet</a:t>
              </a:r>
              <a:r>
                <a:rPr lang="en-US" altLang="ko-KR" sz="1400" dirty="0" smtClean="0"/>
                <a:t> */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background-color </a:t>
              </a:r>
              <a:r>
                <a:rPr lang="en-US" altLang="ko-KR" sz="1400" dirty="0"/>
                <a:t>: gold</a:t>
              </a:r>
              <a:r>
                <a:rPr lang="en-US" altLang="ko-KR" sz="1400" dirty="0" smtClean="0"/>
                <a:t>;	/* </a:t>
              </a:r>
              <a:r>
                <a:rPr lang="ko-KR" altLang="en-US" sz="1400" dirty="0" smtClean="0"/>
                <a:t>배경색 </a:t>
              </a:r>
              <a:r>
                <a:rPr lang="en-US" altLang="ko-KR" sz="1400" dirty="0" smtClean="0"/>
                <a:t>gold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border-color </a:t>
              </a:r>
              <a:r>
                <a:rPr lang="en-US" altLang="ko-KR" sz="1400" dirty="0"/>
                <a:t>: #6B8E23</a:t>
              </a:r>
              <a:r>
                <a:rPr lang="en-US" altLang="ko-KR" sz="1400" dirty="0" smtClean="0"/>
                <a:t>;		/* </a:t>
              </a:r>
              <a:r>
                <a:rPr lang="ko-KR" altLang="en-US" sz="1400" dirty="0" err="1" smtClean="0"/>
                <a:t>테두리색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olivedrab</a:t>
              </a:r>
              <a:r>
                <a:rPr lang="en-US" altLang="ko-KR" sz="1400" dirty="0" smtClean="0"/>
                <a:t>(#6B8E23) </a:t>
              </a:r>
              <a:r>
                <a:rPr lang="ko-KR" altLang="en-US" sz="1400" dirty="0" smtClean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90600"/>
            <a:ext cx="7775776" cy="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div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margin-left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margin-right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margin-bottom : 10px;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color </a:t>
            </a:r>
            <a:r>
              <a:rPr lang="en-US" altLang="ko-KR" sz="1200" b="1" dirty="0"/>
              <a:t>: white</a:t>
            </a:r>
            <a:r>
              <a:rPr lang="en-US" altLang="ko-KR" sz="1200" b="1" dirty="0" smtClean="0"/>
              <a:t>; </a:t>
            </a:r>
            <a:r>
              <a:rPr lang="en-US" altLang="ko-KR" sz="1200" dirty="0" smtClean="0"/>
              <a:t>/*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글자 색은 </a:t>
            </a:r>
            <a:r>
              <a:rPr lang="en-US" altLang="ko-KR" sz="1200" dirty="0" smtClean="0"/>
              <a:t>white */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brown</a:t>
            </a:r>
            <a:r>
              <a:rPr lang="en-US" altLang="ko-KR" sz="1200" dirty="0"/>
              <a:t>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fuchsia</a:t>
            </a:r>
            <a:r>
              <a:rPr lang="en-US" altLang="ko-KR" sz="1200" dirty="0"/>
              <a:t>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008B8B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6B8E23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olivedrab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(#6B8E23)&lt;/div&gt;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37" y="2074309"/>
            <a:ext cx="2637091" cy="3802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1960" y="6322557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19789" y="6335293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650962" y="6263285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43516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660812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660812" y="3939810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6660812" y="4027720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03490" y="3331940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802918" y="3523859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36400" y="625401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28954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46250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601618" y="215871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텍스트를 꾸미는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text-decoration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</a:t>
            </a:r>
            <a:r>
              <a:rPr lang="ko-KR" altLang="en-US" dirty="0"/>
              <a:t>하이퍼링크에 </a:t>
            </a:r>
            <a:r>
              <a:rPr lang="ko-KR" altLang="en-US" dirty="0" smtClean="0"/>
              <a:t>밑줄 제거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81451" y="620688"/>
            <a:ext cx="407063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알아본다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p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http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://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www.naver.com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 style=</a:t>
            </a:r>
            <a:r>
              <a:rPr lang="en-US" altLang="ko-KR" sz="1200" dirty="0" smtClean="0"/>
              <a:t>"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</a:rPr>
              <a:t>text-decoration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</a:rPr>
              <a:t>none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&gt;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네이버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&lt;/a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4-11 </a:t>
            </a:r>
            <a:r>
              <a:rPr lang="ko-KR" altLang="en-US" smtClean="0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6451" y="1491203"/>
            <a:ext cx="3595509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3em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justify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1em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center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162605" y="2833244"/>
            <a:ext cx="3809532" cy="3980132"/>
            <a:chOff x="5134834" y="2729888"/>
            <a:chExt cx="3809532" cy="39801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152" y="2729888"/>
              <a:ext cx="2357761" cy="37227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57962" y="3553306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3em(3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글자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 들여쓰기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5630339" y="4798564"/>
              <a:ext cx="519114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34834" y="4413265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1em(1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글자 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   들여쓰기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5816078" y="3923981"/>
              <a:ext cx="638546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flipH="1" flipV="1">
              <a:off x="7732407" y="5648249"/>
              <a:ext cx="487187" cy="142173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58157" y="567171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중앙정렬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8254823" y="3833295"/>
              <a:ext cx="360040" cy="111334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74979" y="394462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오른쪽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정렬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flipH="1" flipV="1">
              <a:off x="7119033" y="6145401"/>
              <a:ext cx="45719" cy="318398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2577" y="646379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밑줄을 없앤 링크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의 표준 단위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에서는 단위를 사용하지 않으면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 오류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font-size : 3; /* </a:t>
            </a:r>
            <a:r>
              <a:rPr lang="ko-KR" altLang="en-US" dirty="0" smtClean="0"/>
              <a:t>오류 *</a:t>
            </a:r>
            <a:r>
              <a:rPr lang="en-US" altLang="ko-KR" dirty="0" smtClean="0"/>
              <a:t>/</a:t>
            </a:r>
          </a:p>
          <a:p>
            <a:pPr lvl="2"/>
            <a:r>
              <a:rPr lang="en-US" altLang="ko-KR" dirty="0" smtClean="0"/>
              <a:t>font-size : 3px; /* </a:t>
            </a:r>
            <a:r>
              <a:rPr lang="ko-KR" altLang="en-US" dirty="0" smtClean="0"/>
              <a:t>정상 *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8" y="1484784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폰트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</a:t>
            </a:r>
            <a:r>
              <a:rPr lang="ko-KR" altLang="en-US" dirty="0" smtClean="0"/>
              <a:t>모양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폰트 </a:t>
            </a:r>
            <a:r>
              <a:rPr lang="ko-KR" altLang="en-US" dirty="0" smtClean="0"/>
              <a:t>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3717032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있는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serif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C00000"/>
                  </a:solidFill>
                </a:rPr>
                <a:t>글자 폭 동일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Times </a:t>
              </a:r>
              <a:r>
                <a:rPr lang="en-US" altLang="ko-KR" sz="1100" dirty="0">
                  <a:solidFill>
                    <a:srgbClr val="00B050"/>
                  </a:solidFill>
                </a:rPr>
                <a:t>New </a:t>
              </a:r>
              <a:r>
                <a:rPr lang="en-US" altLang="ko-KR" sz="1100" smtClean="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8407" y="1887664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궁서체" panose="02030609000101010101" pitchFamily="17" charset="-127"/>
                <a:ea typeface="궁서체" panose="02030609000101010101" pitchFamily="17" charset="-127"/>
                <a:cs typeface="Courier New" panose="02070309020205020404" pitchFamily="49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폰트 제어 </a:t>
            </a:r>
            <a:r>
              <a:rPr lang="en-US" altLang="ko-KR" smtClean="0"/>
              <a:t>CSS3</a:t>
            </a:r>
            <a:r>
              <a:rPr lang="ko-KR" altLang="en-US" smtClean="0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폰트 패밀리</a:t>
            </a:r>
            <a:r>
              <a:rPr lang="en-US" altLang="ko-KR" dirty="0" smtClean="0"/>
              <a:t>, font-family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크기</a:t>
            </a:r>
            <a:r>
              <a:rPr lang="en-US" altLang="ko-KR" dirty="0" smtClean="0"/>
              <a:t>, font-size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스타일</a:t>
            </a:r>
            <a:r>
              <a:rPr lang="en-US" altLang="ko-KR" dirty="0" smtClean="0"/>
              <a:t>, font-style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굵기</a:t>
            </a:r>
            <a:r>
              <a:rPr lang="en-US" altLang="ko-KR" dirty="0" smtClean="0"/>
              <a:t>, font-weight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4–1 HTML </a:t>
            </a:r>
            <a:r>
              <a:rPr lang="ko-KR" altLang="en-US" dirty="0"/>
              <a:t>태그로만 작성한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65" y="1692310"/>
            <a:ext cx="2313806" cy="20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단축 프로퍼티</a:t>
            </a:r>
            <a:r>
              <a:rPr lang="en-US" altLang="ko-KR" smtClean="0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 smtClean="0"/>
              <a:t>font-style</a:t>
            </a:r>
            <a:r>
              <a:rPr lang="en-US" altLang="ko-KR" dirty="0"/>
              <a:t>, font-weight, font-size, font-family</a:t>
            </a:r>
            <a:r>
              <a:rPr lang="ko-KR" altLang="en-US" dirty="0"/>
              <a:t>를 순서대로 지정하는 </a:t>
            </a:r>
            <a:r>
              <a:rPr lang="ko-KR" altLang="en-US" dirty="0" smtClean="0"/>
              <a:t>단축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</a:t>
            </a:r>
            <a:r>
              <a:rPr lang="en-US" altLang="ko-KR" dirty="0" smtClean="0"/>
              <a:t>ont : </a:t>
            </a:r>
            <a:r>
              <a:rPr lang="en-US" altLang="ko-KR" dirty="0"/>
              <a:t>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/* </a:t>
            </a:r>
            <a:r>
              <a:rPr lang="en-US" altLang="ko-KR" dirty="0"/>
              <a:t>font-size, </a:t>
            </a:r>
            <a:r>
              <a:rPr lang="en-US" altLang="ko-KR" dirty="0" smtClean="0"/>
              <a:t>font-family</a:t>
            </a:r>
            <a:r>
              <a:rPr lang="ko-KR" altLang="en-US" dirty="0" smtClean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0936"/>
            <a:ext cx="7589520" cy="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4675" y="1340970"/>
            <a:ext cx="536736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font-family : </a:t>
            </a:r>
            <a:r>
              <a:rPr lang="en-US" altLang="ko-KR" sz="1400" b="1" dirty="0"/>
              <a:t>"Times New Roman", Serif;</a:t>
            </a:r>
          </a:p>
          <a:p>
            <a:pPr defTabSz="180000"/>
            <a:r>
              <a:rPr lang="en-US" altLang="ko-KR" sz="1400" b="1" dirty="0" smtClean="0"/>
              <a:t>	font-size : </a:t>
            </a:r>
            <a:r>
              <a:rPr lang="en-US" altLang="ko-KR" sz="1400" b="1" dirty="0"/>
              <a:t>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 smtClean="0"/>
              <a:t>	</a:t>
            </a:r>
            <a:r>
              <a:rPr lang="fr-FR" altLang="ko-KR" sz="1400" b="1" dirty="0" smtClean="0"/>
              <a:t>font : </a:t>
            </a:r>
            <a:r>
              <a:rPr lang="fr-FR" altLang="ko-KR" sz="1400" b="1" dirty="0"/>
              <a:t>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크기로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46" y="1735957"/>
            <a:ext cx="2892180" cy="397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 smtClean="0"/>
              <a:t>폰트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70356" y="5437647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27049" y="5456697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364" y="5917955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4470" y="580983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432339" y="3123098"/>
            <a:ext cx="866473" cy="313138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</a:t>
            </a:r>
            <a:r>
              <a:rPr lang="ko-KR" altLang="en-US" dirty="0" smtClean="0"/>
              <a:t>박스로 다룸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smtClean="0"/>
              <a:t>배경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 smtClean="0"/>
              <a:t>여백</a:t>
            </a:r>
            <a:r>
              <a:rPr lang="en-US" altLang="ko-KR" dirty="0"/>
              <a:t>, </a:t>
            </a:r>
            <a:r>
              <a:rPr lang="ko-KR" altLang="en-US" dirty="0" smtClean="0"/>
              <a:t>옆 </a:t>
            </a:r>
            <a:r>
              <a:rPr lang="ko-KR" altLang="en-US" dirty="0"/>
              <a:t>박스와의 거리 </a:t>
            </a:r>
            <a:r>
              <a:rPr lang="ko-KR" altLang="en-US" dirty="0" smtClean="0"/>
              <a:t>등 제어 가능</a:t>
            </a:r>
            <a:endParaRPr lang="ko-KR" altLang="en-US" dirty="0"/>
          </a:p>
          <a:p>
            <a:r>
              <a:rPr lang="en-US" altLang="ko-KR" dirty="0" smtClean="0"/>
              <a:t>&lt;div&gt;</a:t>
            </a:r>
            <a:r>
              <a:rPr lang="ko-KR" altLang="en-US" dirty="0" smtClean="0"/>
              <a:t>의 박스 모델 사례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영역의 박스 구성이 보이지 </a:t>
            </a:r>
            <a:r>
              <a:rPr lang="ko-KR" altLang="en-US" sz="1200" dirty="0" err="1" smtClean="0"/>
              <a:t>않</a:t>
            </a:r>
            <a:r>
              <a:rPr lang="ko-KR" altLang="en-US" sz="1200" dirty="0" smtClean="0"/>
              <a:t> 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사실 박스로 구성되어 있음</a:t>
            </a:r>
            <a:endParaRPr lang="ko-KR" altLang="en-US" sz="1200" dirty="0"/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(b) &lt;div&gt;</a:t>
            </a:r>
            <a:r>
              <a:rPr lang="ko-KR" altLang="en-US" sz="1200" dirty="0" smtClean="0"/>
              <a:t>의 박스 모델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콘텐츠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패딩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테두리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여백이 보이도록  색을 입혔음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</a:t>
            </a:r>
            <a:r>
              <a:rPr lang="en-US" altLang="ko-KR" sz="1200" dirty="0" smtClean="0"/>
              <a:t>argin(</a:t>
            </a:r>
            <a:r>
              <a:rPr lang="ko-KR" altLang="en-US" sz="1200" dirty="0" smtClean="0"/>
              <a:t>여백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테두리</a:t>
            </a:r>
            <a:endParaRPr lang="en-US" altLang="ko-KR" sz="1200" dirty="0" smtClean="0"/>
          </a:p>
          <a:p>
            <a:r>
              <a:rPr lang="en-US" altLang="ko-KR" sz="1200" dirty="0" smtClean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패딩</a:t>
            </a:r>
            <a:endParaRPr lang="en-US" altLang="ko-KR" sz="1200" dirty="0" smtClean="0"/>
          </a:p>
          <a:p>
            <a:r>
              <a:rPr lang="en-US" altLang="ko-KR" sz="1200" dirty="0" smtClean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콘텐</a:t>
            </a:r>
            <a:r>
              <a:rPr lang="ko-KR" altLang="en-US" sz="1200" dirty="0" err="1"/>
              <a:t>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63" y="3284984"/>
            <a:ext cx="2480635" cy="25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콘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텐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margin(</a:t>
              </a:r>
              <a:r>
                <a:rPr lang="ko-KR" altLang="en-US" dirty="0" smtClean="0"/>
                <a:t>여백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padding(</a:t>
              </a:r>
              <a:r>
                <a:rPr lang="ko-KR" altLang="en-US" sz="1200" dirty="0" err="1" smtClean="0"/>
                <a:t>패딩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 smtClean="0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 smtClean="0"/>
              <a:t>	HTML </a:t>
            </a:r>
            <a:r>
              <a:rPr lang="ko-KR" altLang="en-US" sz="1600" dirty="0"/>
              <a:t>태그의 텍스트나 이미지가 출력되는 </a:t>
            </a:r>
            <a:r>
              <a:rPr lang="ko-KR" altLang="en-US" sz="1600" dirty="0" smtClean="0"/>
              <a:t>부분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 smtClean="0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직접 둘러싸고 있는 내부 </a:t>
            </a:r>
            <a:r>
              <a:rPr lang="ko-KR" altLang="en-US" sz="1600" dirty="0" smtClean="0"/>
              <a:t>여백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테두리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패딩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이미지로 </a:t>
            </a:r>
            <a:r>
              <a:rPr lang="ko-KR" altLang="en-US" sz="1600" dirty="0"/>
              <a:t>테두리를 그릴 수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여백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smtClean="0"/>
              <a:t>박스의 </a:t>
            </a:r>
            <a:r>
              <a:rPr lang="ko-KR" altLang="en-US" sz="1600" dirty="0"/>
              <a:t>맨 바깥 영역이며 테두리 바깥의 </a:t>
            </a:r>
            <a:r>
              <a:rPr lang="ko-KR" altLang="en-US" sz="1600" dirty="0" smtClean="0"/>
              <a:t>공간으로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인접한 </a:t>
            </a:r>
            <a:r>
              <a:rPr lang="ko-KR" altLang="en-US" sz="1600" dirty="0"/>
              <a:t>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- &lt;</a:t>
            </a:r>
            <a:r>
              <a:rPr lang="en-US" altLang="ko-KR" dirty="0"/>
              <a:t>div&gt; </a:t>
            </a:r>
            <a:r>
              <a:rPr lang="ko-KR" altLang="en-US" dirty="0"/>
              <a:t>태그의 박스 </a:t>
            </a:r>
            <a:r>
              <a:rPr lang="ko-KR" altLang="en-US" dirty="0" smtClean="0"/>
              <a:t>모델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 smtClean="0"/>
              <a:t>	margin </a:t>
            </a:r>
            <a:r>
              <a:rPr lang="en-US" altLang="ko-KR" sz="1400" dirty="0"/>
              <a:t>: 40px;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border-width : </a:t>
            </a:r>
            <a:r>
              <a:rPr lang="en-US" altLang="ko-KR" sz="1400" dirty="0"/>
              <a:t>30px;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padding : 20px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smtClean="0"/>
              <a:t>&lt;div class=</a:t>
            </a:r>
            <a:r>
              <a:rPr lang="en-US" altLang="ko-KR" sz="1400" b="1" dirty="0"/>
              <a:t>"box"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DIVDIVDIV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CSS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스타일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코드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en-US" altLang="ko-KR" sz="1000" dirty="0" smtClean="0">
                <a:solidFill>
                  <a:schemeClr val="bg1"/>
                </a:solidFill>
              </a:rPr>
              <a:t>order-width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</a:rPr>
              <a:t>30px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</a:t>
            </a:r>
            <a:r>
              <a:rPr lang="en-US" altLang="ko-KR" sz="1000" dirty="0" smtClean="0"/>
              <a:t>150px</a:t>
            </a:r>
            <a:endParaRPr lang="en-US" altLang="ko-KR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</a:t>
            </a:r>
            <a:r>
              <a:rPr lang="en-US" altLang="ko-KR" sz="1000" dirty="0" smtClean="0"/>
              <a:t>50px</a:t>
            </a:r>
            <a:endParaRPr lang="en-US" altLang="ko-KR" sz="10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94512"/>
            <a:ext cx="3234586" cy="34129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</a:t>
            </a:r>
            <a:r>
              <a:rPr lang="ko-KR" altLang="en-US" dirty="0" smtClean="0"/>
              <a:t>보이기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</a:t>
            </a:r>
            <a:r>
              <a:rPr lang="en-US" altLang="ko-KR" sz="1400" dirty="0" smtClean="0"/>
              <a:t>{ background : </a:t>
            </a:r>
            <a:r>
              <a:rPr lang="en-US" altLang="ko-KR" sz="1400" dirty="0" err="1" smtClean="0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 smtClean="0"/>
              <a:t>Span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yellow;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border-style : </a:t>
            </a:r>
            <a:r>
              <a:rPr lang="en-US" altLang="ko-KR" sz="1400" dirty="0"/>
              <a:t>solid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 	border-color : </a:t>
            </a:r>
            <a:r>
              <a:rPr lang="en-US" altLang="ko-KR" sz="1400" dirty="0" err="1"/>
              <a:t>p</a:t>
            </a:r>
            <a:r>
              <a:rPr lang="en-US" altLang="ko-KR" sz="1400" dirty="0" err="1" smtClean="0"/>
              <a:t>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margin : 40px;</a:t>
            </a:r>
          </a:p>
          <a:p>
            <a:pPr defTabSz="180000"/>
            <a:r>
              <a:rPr lang="en-US" altLang="ko-KR" sz="1400" dirty="0" smtClean="0"/>
              <a:t>	border-width :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0px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 class="</a:t>
            </a:r>
            <a:r>
              <a:rPr lang="en-US" altLang="ko-KR" sz="1400" b="1" dirty="0" smtClean="0"/>
              <a:t>box"&gt;</a:t>
            </a:r>
          </a:p>
          <a:p>
            <a:pPr defTabSz="180000"/>
            <a:r>
              <a:rPr lang="en-US" altLang="ko-KR" sz="1400" b="1" dirty="0" smtClean="0"/>
              <a:t>	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 smtClean="0"/>
              <a:t>	&lt;/</a:t>
            </a:r>
            <a:r>
              <a:rPr lang="en-US" altLang="ko-KR" sz="1400" b="1" dirty="0"/>
              <a:t>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59832" y="5798288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영역이 보이도록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파란색 배경의 </a:t>
            </a:r>
            <a:r>
              <a:rPr lang="en-US" altLang="ko-KR" sz="1000" dirty="0" smtClean="0"/>
              <a:t>&lt;span&gt; </a:t>
            </a:r>
            <a:r>
              <a:rPr lang="ko-KR" altLang="en-US" sz="1000" dirty="0" smtClean="0"/>
              <a:t>태그 삽입</a:t>
            </a:r>
            <a:endParaRPr lang="ko-KR" altLang="en-US" sz="10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border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30px</a:t>
            </a:r>
            <a:endParaRPr lang="en-US" altLang="ko-KR" sz="1000" dirty="0"/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 모델의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테두리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border-left-width</a:t>
              </a:r>
              <a:r>
                <a:rPr lang="en-US" altLang="ko-KR" sz="1200" dirty="0" smtClean="0"/>
                <a:t> : </a:t>
              </a:r>
              <a:r>
                <a:rPr lang="en-US" altLang="ko-KR" sz="1200" dirty="0"/>
                <a:t>3px;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 smtClean="0"/>
                <a:t>테두리 </a:t>
              </a:r>
              <a:r>
                <a:rPr lang="ko-KR" altLang="en-US" sz="1200" dirty="0"/>
                <a:t>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border-left-style : </a:t>
              </a:r>
              <a:r>
                <a:rPr lang="en-US" altLang="ko-KR" sz="1200" dirty="0"/>
                <a:t>dotted;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</a:t>
              </a:r>
              <a:r>
                <a:rPr lang="ko-KR" altLang="en-US" sz="1200" dirty="0" smtClean="0"/>
                <a:t>왼쪽 선 </a:t>
              </a:r>
              <a:r>
                <a:rPr lang="ko-KR" altLang="en-US" sz="1200" dirty="0"/>
                <a:t>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border-left-color : </a:t>
              </a:r>
              <a:r>
                <a:rPr lang="en-US" altLang="ko-KR" sz="1200" dirty="0"/>
                <a:t>blue;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왼쪽 </a:t>
              </a:r>
              <a:r>
                <a:rPr lang="ko-KR" altLang="en-US" sz="1200" dirty="0" smtClean="0"/>
                <a:t>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smtClean="0"/>
                <a:t>&lt;p&gt;</a:t>
              </a:r>
              <a:r>
                <a:rPr lang="ko-KR" altLang="en-US" sz="1200" dirty="0" smtClean="0"/>
                <a:t>박스모델</a:t>
              </a:r>
              <a:r>
                <a:rPr lang="en-US" altLang="ko-KR" sz="1200" dirty="0" smtClean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HTML </a:t>
            </a:r>
            <a:r>
              <a:rPr lang="ko-KR" altLang="en-US" sz="1100" dirty="0" smtClean="0">
                <a:solidFill>
                  <a:srgbClr val="C00000"/>
                </a:solidFill>
              </a:rPr>
              <a:t>코드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점선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CSS </a:t>
            </a:r>
            <a:r>
              <a:rPr lang="ko-KR" altLang="en-US" sz="1100" dirty="0" smtClean="0">
                <a:solidFill>
                  <a:srgbClr val="C00000"/>
                </a:solidFill>
              </a:rPr>
              <a:t>스타일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 smtClean="0"/>
              <a:t>&lt;p&gt;</a:t>
            </a:r>
            <a:r>
              <a:rPr lang="ko-KR" altLang="en-US" sz="1200" dirty="0" smtClean="0"/>
              <a:t>박스모델</a:t>
            </a:r>
            <a:r>
              <a:rPr lang="en-US" altLang="ko-KR" sz="1200" dirty="0" smtClean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</a:t>
            </a:r>
            <a:r>
              <a:rPr lang="en-US" altLang="ko-KR" sz="1200" dirty="0" smtClean="0"/>
              <a:t>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 smtClean="0"/>
              <a:t>border : </a:t>
            </a:r>
            <a:r>
              <a:rPr lang="en-US" altLang="ko-KR" sz="1200" b="1" dirty="0"/>
              <a:t>3px dotted blue; </a:t>
            </a:r>
            <a:r>
              <a:rPr lang="en-US" altLang="ko-KR" sz="1200" dirty="0"/>
              <a:t>/*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파란 점선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*/</a:t>
            </a:r>
            <a:endParaRPr lang="en-US" altLang="ko-KR" sz="1200" b="1" dirty="0" smtClean="0"/>
          </a:p>
          <a:p>
            <a:pPr defTabSz="180000" fontAlgn="base" latinLnBrk="0"/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31" y="1640247"/>
            <a:ext cx="2414327" cy="3587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div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background : </a:t>
            </a:r>
            <a:r>
              <a:rPr lang="en-US" altLang="ko-KR" sz="1400" b="1" dirty="0"/>
              <a:t>yellow;</a:t>
            </a:r>
          </a:p>
          <a:p>
            <a:pPr defTabSz="180000"/>
            <a:r>
              <a:rPr lang="en-US" altLang="ko-KR" sz="1400" b="1" dirty="0" smtClean="0"/>
              <a:t>	padding : </a:t>
            </a:r>
            <a:r>
              <a:rPr lang="en-US" altLang="ko-KR" sz="1400" b="1" dirty="0"/>
              <a:t>20px;</a:t>
            </a:r>
          </a:p>
          <a:p>
            <a:pPr defTabSz="180000"/>
            <a:r>
              <a:rPr lang="en-US" altLang="ko-KR" sz="1400" b="1" dirty="0" smtClean="0"/>
              <a:t>	border : </a:t>
            </a:r>
            <a:r>
              <a:rPr lang="en-US" altLang="ko-KR" sz="1400" b="1" dirty="0"/>
              <a:t>5px dotted red; </a:t>
            </a:r>
          </a:p>
          <a:p>
            <a:pPr defTabSz="180000"/>
            <a:r>
              <a:rPr lang="en-US" altLang="ko-KR" sz="1400" b="1" dirty="0" smtClean="0"/>
              <a:t>	margin : </a:t>
            </a:r>
            <a:r>
              <a:rPr lang="en-US" altLang="ko-KR" sz="1400" b="1" dirty="0"/>
              <a:t>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div&gt;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</a:t>
            </a:r>
            <a:r>
              <a:rPr lang="en-US" altLang="ko-KR" sz="1400" b="1" dirty="0" smtClean="0"/>
              <a:t>media/mio.png</a:t>
            </a:r>
            <a:r>
              <a:rPr lang="en-US" altLang="ko-KR" sz="1400" b="1" dirty="0"/>
              <a:t>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padding: 20px</a:t>
            </a:r>
            <a:r>
              <a:rPr lang="en-US" altLang="ko-KR" sz="1000" dirty="0">
                <a:solidFill>
                  <a:srgbClr val="C00000"/>
                </a:solidFill>
              </a:rPr>
              <a:t>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solid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 err="1"/>
              <a:t>soild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none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none&lt;/p&gt;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hidden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hidden&lt;/p&gt;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dotted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dotted&lt;/p&gt;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dashed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dashed&lt;/p&gt;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double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double&lt;/p&gt;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groove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groove&lt;/p&gt;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ridge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ridge&lt;/p&gt;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inset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inset&lt;/p&gt;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outset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outset&lt;/p&gt;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21" y="1340768"/>
            <a:ext cx="2162609" cy="5162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 smtClean="0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52057" y="2940955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none</a:t>
            </a:r>
            <a:r>
              <a:rPr lang="ko-KR" altLang="en-US" sz="1000" dirty="0" smtClean="0"/>
              <a:t>과 </a:t>
            </a:r>
            <a:r>
              <a:rPr lang="en-US" altLang="ko-KR" sz="1000" dirty="0" smtClean="0"/>
              <a:t>hidden</a:t>
            </a:r>
            <a:r>
              <a:rPr lang="ko-KR" altLang="en-US" sz="1000" dirty="0" smtClean="0"/>
              <a:t>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두께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동일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32" y="2171148"/>
            <a:ext cx="2313806" cy="22346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스타일을 </a:t>
            </a:r>
            <a:r>
              <a:rPr lang="ko-KR" altLang="en-US" sz="1200" dirty="0"/>
              <a:t>가진 웹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/* </a:t>
            </a:r>
            <a:r>
              <a:rPr lang="en-US" altLang="ko-KR" sz="1200" dirty="0">
                <a:solidFill>
                  <a:srgbClr val="00B050"/>
                </a:solidFill>
              </a:rPr>
              <a:t>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</a:t>
            </a:r>
            <a:r>
              <a:rPr lang="ko-KR" altLang="en-US" sz="1200" dirty="0" smtClean="0">
                <a:solidFill>
                  <a:srgbClr val="00B050"/>
                </a:solidFill>
              </a:rPr>
              <a:t>작성 </a:t>
            </a:r>
            <a:r>
              <a:rPr lang="en-US" altLang="ko-KR" sz="1200" dirty="0" smtClean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body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background-color : 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 smtClean="0"/>
              <a:t>	h3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color : purple;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hr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{ border : 5px solid </a:t>
            </a:r>
            <a:r>
              <a:rPr lang="en-US" altLang="ko-KR" sz="1200" b="1" dirty="0" err="1" smtClean="0"/>
              <a:t>yellowgreen</a:t>
            </a:r>
            <a:r>
              <a:rPr lang="en-US" altLang="ko-KR" sz="1200" b="1" dirty="0" smtClean="0"/>
              <a:t>; 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span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color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blue;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font-size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20px;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1897884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&lt;body&gt;</a:t>
            </a:r>
            <a:r>
              <a:rPr lang="ko-KR" altLang="en-US" sz="1000" dirty="0" smtClean="0"/>
              <a:t>요소의 배경색 </a:t>
            </a:r>
            <a:r>
              <a:rPr lang="en-US" altLang="ko-KR" sz="1000" b="1" dirty="0" err="1" smtClean="0"/>
              <a:t>mistyrose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034229" y="2134009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134009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3701240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의 글자는 </a:t>
            </a:r>
            <a:r>
              <a:rPr lang="en-US" altLang="ko-KR" sz="1000" dirty="0" smtClean="0"/>
              <a:t>blue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픽셀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>
            <a:off x="2060562" y="3338335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3654426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둥근 모서리 테두리 만들기 </a:t>
            </a:r>
            <a:r>
              <a:rPr lang="en-US" altLang="ko-KR" dirty="0" smtClean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테두리의 </a:t>
            </a:r>
            <a:r>
              <a:rPr lang="ko-KR" altLang="en-US" dirty="0"/>
              <a:t>모서리를 둥글게 </a:t>
            </a:r>
            <a:r>
              <a:rPr lang="ko-KR" altLang="en-US" dirty="0" smtClean="0"/>
              <a:t>만듦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00B0F0"/>
                </a:solidFill>
              </a:rPr>
              <a:t>50px</a:t>
            </a:r>
            <a:r>
              <a:rPr lang="en-US" altLang="ko-KR" sz="1600" dirty="0" smtClean="0">
                <a:solidFill>
                  <a:srgbClr val="0070C0"/>
                </a:solidFill>
              </a:rPr>
              <a:t>;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sv-SE" altLang="ko-KR" sz="1600" dirty="0" smtClean="0">
                <a:solidFill>
                  <a:srgbClr val="C00000"/>
                </a:solidFill>
              </a:rPr>
              <a:t> </a:t>
            </a:r>
            <a:r>
              <a:rPr lang="sv-SE" altLang="ko-KR" sz="1600" dirty="0" smtClean="0"/>
              <a:t>: </a:t>
            </a:r>
            <a:r>
              <a:rPr lang="sv-SE" altLang="ko-KR" sz="1600" dirty="0" smtClean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 smtClean="0">
                <a:solidFill>
                  <a:srgbClr val="0070C0"/>
                </a:solidFill>
              </a:rPr>
              <a:t>;</a:t>
            </a:r>
            <a:endParaRPr lang="sv-SE" altLang="ko-KR" sz="1600" dirty="0">
              <a:solidFill>
                <a:srgbClr val="0070C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</a:t>
              </a:r>
              <a:r>
                <a:rPr lang="en-US" altLang="ko-KR" sz="1200" dirty="0" smtClean="0"/>
                <a:t>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~ </a:t>
            </a:r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시계방향 순으로 반지름 적용</a:t>
            </a:r>
            <a:r>
              <a:rPr lang="en-US" altLang="ko-KR" sz="1200" dirty="0" smtClean="0"/>
              <a:t> </a:t>
            </a:r>
          </a:p>
          <a:p>
            <a:pPr fontAlgn="base"/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③</a:t>
            </a:r>
            <a:r>
              <a:rPr lang="ko-KR" altLang="en-US" sz="1200" dirty="0" smtClean="0"/>
              <a:t>이 생략되면 </a:t>
            </a:r>
            <a:r>
              <a:rPr lang="ko-KR" altLang="en-US" sz="1200" dirty="0" smtClean="0">
                <a:solidFill>
                  <a:srgbClr val="C00000"/>
                </a:solidFill>
              </a:rPr>
              <a:t>②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ko-KR" altLang="en-US" sz="1200" dirty="0" smtClean="0"/>
              <a:t>과 같은 반지름의 대칭 구조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412776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#90D000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300px;</a:t>
            </a:r>
          </a:p>
          <a:p>
            <a:pPr defTabSz="180000"/>
            <a:r>
              <a:rPr lang="en-US" altLang="ko-KR" sz="1200" dirty="0" smtClean="0"/>
              <a:t>	pa	</a:t>
            </a:r>
            <a:r>
              <a:rPr lang="en-US" altLang="ko-KR" sz="1200" dirty="0" err="1" smtClean="0"/>
              <a:t>dding</a:t>
            </a:r>
            <a:r>
              <a:rPr lang="en-US" altLang="ko-KR" sz="1200" dirty="0" smtClean="0"/>
              <a:t> : </a:t>
            </a:r>
            <a:r>
              <a:rPr lang="en-US" altLang="ko-KR" sz="1200" dirty="0"/>
              <a:t>20px;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#round1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border-radius : 50px;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round2 { border-radius : </a:t>
            </a:r>
            <a:r>
              <a:rPr lang="en-US" altLang="ko-KR" sz="1200" b="1" dirty="0"/>
              <a:t>0px 20px 40px </a:t>
            </a:r>
            <a:r>
              <a:rPr lang="en-US" altLang="ko-KR" sz="1200" b="1" dirty="0" smtClean="0"/>
              <a:t>60px;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round3 { border-radius : </a:t>
            </a:r>
            <a:r>
              <a:rPr lang="en-US" altLang="ko-KR" sz="1200" b="1" dirty="0"/>
              <a:t>0px 20px </a:t>
            </a:r>
            <a:r>
              <a:rPr lang="en-US" altLang="ko-KR" sz="1200" b="1" dirty="0" smtClean="0"/>
              <a:t>40px;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round4 { border-radius : </a:t>
            </a:r>
            <a:r>
              <a:rPr lang="en-US" altLang="ko-KR" sz="1200" b="1" dirty="0"/>
              <a:t>0px </a:t>
            </a:r>
            <a:r>
              <a:rPr lang="en-US" altLang="ko-KR" sz="1200" b="1" dirty="0" smtClean="0"/>
              <a:t>20px;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round5 { border-radius : </a:t>
            </a:r>
            <a:r>
              <a:rPr lang="en-US" altLang="ko-KR" sz="1200" b="1" dirty="0"/>
              <a:t>50px;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		border-style : </a:t>
            </a:r>
            <a:r>
              <a:rPr lang="en-US" altLang="ko-KR" sz="1200" b="1" dirty="0"/>
              <a:t>dotted; 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</a:t>
            </a:r>
            <a:r>
              <a:rPr lang="en-US" altLang="ko-KR" sz="1200" dirty="0" smtClean="0"/>
              <a:t>="round1</a:t>
            </a:r>
            <a:r>
              <a:rPr lang="en-US" altLang="ko-KR" sz="1200" dirty="0"/>
              <a:t>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40926"/>
            <a:ext cx="3125007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테두리</a:t>
            </a:r>
            <a:r>
              <a:rPr lang="en-US" altLang="ko-KR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- </a:t>
            </a:r>
            <a:r>
              <a:rPr lang="en-US" altLang="ko-KR" dirty="0"/>
              <a:t>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테두리에 </a:t>
            </a:r>
            <a:r>
              <a:rPr lang="ko-KR" altLang="en-US" dirty="0"/>
              <a:t>이미지를 </a:t>
            </a:r>
            <a:r>
              <a:rPr lang="ko-KR" altLang="en-US" dirty="0" smtClean="0"/>
              <a:t>입힘</a:t>
            </a:r>
            <a:endParaRPr lang="en-US" altLang="ko-KR" dirty="0" smtClean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</a:t>
            </a:r>
            <a:r>
              <a:rPr lang="ko-KR" altLang="en-US" dirty="0" smtClean="0"/>
              <a:t>이미지 입힘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border-width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border-style </a:t>
            </a:r>
            <a:r>
              <a:rPr lang="ko-KR" altLang="en-US" dirty="0" smtClean="0"/>
              <a:t>역시 미리 지정 필요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smtClean="0"/>
              <a:t>) border-width </a:t>
            </a:r>
            <a:r>
              <a:rPr lang="en-US" altLang="ko-KR" dirty="0" smtClean="0"/>
              <a:t>: 30px; border-style : solid;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border.png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픽셀 크기 조각으로 이미지 테두리 만들기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 smtClean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 smtClean="0"/>
                <a:t> : </a:t>
              </a:r>
              <a:r>
                <a:rPr lang="en-US" altLang="ko-KR" dirty="0" err="1" smtClean="0">
                  <a:solidFill>
                    <a:srgbClr val="00B0F0"/>
                  </a:solidFill>
                </a:rPr>
                <a:t>url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 smtClean="0"/>
                <a:t>;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 </a:t>
              </a:r>
              <a:endParaRPr lang="en-US" altLang="ko-KR" dirty="0">
                <a:solidFill>
                  <a:srgbClr val="00B0F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에지</a:t>
              </a:r>
              <a:r>
                <a:rPr lang="en-US" altLang="ko-KR" sz="1000" dirty="0"/>
                <a:t>(edge</a:t>
              </a:r>
              <a:r>
                <a:rPr lang="en-US" altLang="ko-KR" sz="1000" dirty="0" smtClean="0"/>
                <a:t>)</a:t>
              </a:r>
            </a:p>
            <a:p>
              <a:pPr lvl="0" algn="ctr" fontAlgn="base"/>
              <a:r>
                <a:rPr lang="ko-KR" altLang="en-US" sz="1000" dirty="0" smtClean="0"/>
                <a:t> 이미지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반복 배치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이미지에서 </a:t>
              </a:r>
              <a:r>
                <a:rPr lang="en-US" altLang="ko-KR" sz="1000" dirty="0" smtClean="0"/>
                <a:t>30</a:t>
              </a:r>
              <a:r>
                <a:rPr lang="ko-KR" altLang="en-US" sz="1000" dirty="0" smtClean="0"/>
                <a:t>픽셀 조각을 떼어내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모서리에 배치</a:t>
              </a:r>
              <a:endParaRPr lang="en-US" altLang="ko-KR" sz="1000" dirty="0" smtClean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모서리</a:t>
              </a:r>
              <a:endParaRPr lang="ko-KR" altLang="en-US" sz="1000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에지</a:t>
              </a:r>
              <a:endParaRPr lang="ko-KR" altLang="en-US" sz="1000" dirty="0"/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테두리에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이미지를 입힌 </a:t>
              </a:r>
              <a:r>
                <a:rPr lang="en-US" altLang="ko-KR" sz="1000" dirty="0" smtClean="0"/>
                <a:t>&lt;p&gt; </a:t>
              </a:r>
              <a:r>
                <a:rPr lang="ko-KR" altLang="en-US" sz="1000" dirty="0" smtClean="0"/>
                <a:t>태그</a:t>
              </a:r>
              <a:endParaRPr lang="ko-KR" altLang="en-US" sz="10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repeat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자르기 완성</a:t>
              </a:r>
              <a:endParaRPr lang="ko-KR" altLang="en-US" sz="12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모서리 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에지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(a) </a:t>
                </a:r>
                <a:r>
                  <a:rPr lang="ko-KR" altLang="en-US" sz="1200" dirty="0" smtClean="0"/>
                  <a:t>모서리 이미지 배치</a:t>
                </a:r>
                <a:endParaRPr lang="ko-KR" altLang="en-US" sz="12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round </a:t>
                </a:r>
                <a:r>
                  <a:rPr lang="ko-KR" altLang="en-US" sz="1000" dirty="0" smtClean="0"/>
                  <a:t>방식으로 에지 이미지 반복 배치</a:t>
                </a:r>
                <a:endParaRPr lang="en-US" altLang="ko-KR" sz="1000" dirty="0" smtClean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(b) </a:t>
                </a:r>
                <a:r>
                  <a:rPr lang="en-US" altLang="ko-KR" sz="1200" dirty="0"/>
                  <a:t>r</a:t>
                </a:r>
                <a:r>
                  <a:rPr lang="en-US" altLang="ko-KR" sz="1200" dirty="0" smtClean="0"/>
                  <a:t>ound </a:t>
                </a:r>
                <a:r>
                  <a:rPr lang="ko-KR" altLang="en-US" sz="1200" dirty="0" smtClean="0"/>
                  <a:t>방식으로 에지 이미지 배치</a:t>
                </a:r>
                <a:endParaRPr lang="ko-KR" altLang="en-US" sz="1200" dirty="0"/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(b) </a:t>
            </a:r>
            <a:r>
              <a:rPr lang="ko-KR" altLang="en-US" sz="1200" dirty="0" smtClean="0"/>
              <a:t>테두리에 이미지를 입힐</a:t>
            </a:r>
            <a:r>
              <a:rPr lang="en-US" altLang="ko-KR" sz="1200" dirty="0" smtClean="0"/>
              <a:t> &lt;p&gt; </a:t>
            </a:r>
            <a:r>
              <a:rPr lang="ko-KR" altLang="en-US" sz="1200" dirty="0" smtClean="0"/>
              <a:t>태그 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20px</a:t>
            </a:r>
            <a:r>
              <a:rPr lang="ko-KR" altLang="en-US" sz="1000" dirty="0" smtClean="0"/>
              <a:t>의 테두리</a:t>
            </a:r>
            <a:endParaRPr lang="ko-KR" altLang="en-US" sz="1000" dirty="0"/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이미지 테두리 만드는 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이미지와</a:t>
            </a:r>
            <a:endParaRPr lang="en-US" altLang="ko-KR" sz="1400" kern="0" dirty="0" smtClean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63" y="756439"/>
            <a:ext cx="2020789" cy="60576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yellow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200px; </a:t>
            </a:r>
          </a:p>
          <a:p>
            <a:pPr defTabSz="180000"/>
            <a:r>
              <a:rPr lang="en-US" altLang="ko-KR" sz="1200" dirty="0" smtClean="0"/>
              <a:t>	height : </a:t>
            </a:r>
            <a:r>
              <a:rPr lang="en-US" altLang="ko-KR" sz="1200" dirty="0"/>
              <a:t>60px;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10px; 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20px solid </a:t>
            </a:r>
            <a:r>
              <a:rPr lang="en-US" altLang="ko-KR" sz="1200" dirty="0" err="1"/>
              <a:t>lightgray</a:t>
            </a:r>
            <a:r>
              <a:rPr lang="en-US" altLang="ko-KR" sz="1200" dirty="0" smtClean="0"/>
              <a:t>; /*border-width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border-style </a:t>
            </a:r>
            <a:r>
              <a:rPr lang="ko-KR" altLang="en-US" sz="1200" dirty="0" smtClean="0"/>
              <a:t>동시 지정 </a:t>
            </a:r>
            <a:r>
              <a:rPr lang="en-US" altLang="ko-KR" sz="1200" dirty="0" smtClean="0"/>
              <a:t>*/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</a:t>
            </a:r>
            <a:r>
              <a:rPr lang="ko-KR" altLang="en-US" sz="1200" dirty="0" smtClean="0"/>
              <a:t>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07131" y="436510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테두리 길이에 맞게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크기 조절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222" y="508518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크기</a:t>
            </a:r>
            <a:endParaRPr lang="en-US" altLang="ko-KR" sz="1000" dirty="0" smtClean="0"/>
          </a:p>
          <a:p>
            <a:r>
              <a:rPr lang="ko-KR" altLang="en-US" sz="1000" dirty="0" smtClean="0"/>
              <a:t>조절하지 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배경 색이나 이미지지정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background-color, background-image</a:t>
            </a:r>
          </a:p>
          <a:p>
            <a:pPr lvl="1"/>
            <a:r>
              <a:rPr lang="ko-KR" altLang="en-US" dirty="0" err="1" smtClean="0"/>
              <a:t>둘다</a:t>
            </a:r>
            <a:r>
              <a:rPr lang="ko-KR" altLang="en-US" dirty="0" smtClean="0"/>
              <a:t> </a:t>
            </a:r>
            <a:r>
              <a:rPr lang="ko-KR" altLang="en-US" dirty="0" smtClean="0"/>
              <a:t>지정되면 배경 이미지가 출력되지 않는 영역에 배경색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배경 이미지의 위치</a:t>
            </a:r>
            <a:r>
              <a:rPr lang="en-US" altLang="ko-KR" dirty="0" smtClean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배경 이미지 반복 출력</a:t>
            </a:r>
            <a:r>
              <a:rPr lang="en-US" altLang="ko-KR" dirty="0" smtClean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위에서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반복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dirty="0"/>
                <a:t>no-repeat;</a:t>
              </a:r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dirty="0"/>
                <a:t>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크기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b="1" dirty="0" smtClean="0"/>
                <a:t>repeat-y;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b="1" dirty="0" smtClean="0"/>
                <a:t>center </a:t>
              </a:r>
              <a:r>
                <a:rPr lang="en-US" altLang="ko-KR" sz="1200" b="1" dirty="0"/>
                <a:t>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배경 만들기 연습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축을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 </a:t>
            </a:r>
            <a:r>
              <a:rPr lang="ko-KR" altLang="en-US" smtClean="0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</a:p>
          <a:p>
            <a:pPr lvl="1"/>
            <a:r>
              <a:rPr lang="ko-KR" altLang="en-US" smtClean="0"/>
              <a:t>배경을 꾸미는 여러 값을 한 번에 지정하는 단축 프로퍼티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84784"/>
            <a:ext cx="460851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background-color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background-size </a:t>
            </a:r>
            <a:r>
              <a:rPr lang="en-US" altLang="ko-KR" sz="1200" dirty="0"/>
              <a:t>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background-image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 smtClean="0"/>
              <a:t>	background-repeat </a:t>
            </a:r>
            <a:r>
              <a:rPr lang="en-US" altLang="ko-KR" sz="1200" dirty="0"/>
              <a:t>: repeat-y;</a:t>
            </a:r>
          </a:p>
          <a:p>
            <a:pPr defTabSz="180000"/>
            <a:r>
              <a:rPr lang="en-US" altLang="ko-KR" sz="1200" dirty="0" smtClean="0"/>
              <a:t>	background-position </a:t>
            </a:r>
            <a:r>
              <a:rPr lang="en-US" altLang="ko-KR" sz="1200" dirty="0"/>
              <a:t>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200px;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200px; </a:t>
            </a:r>
          </a:p>
          <a:p>
            <a:pPr defTabSz="180000"/>
            <a:r>
              <a:rPr lang="en-US" altLang="ko-KR" sz="1200" dirty="0" smtClean="0"/>
              <a:t>	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font-size </a:t>
            </a:r>
            <a:r>
              <a:rPr lang="en-US" altLang="ko-KR" sz="1200" dirty="0"/>
              <a:t>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</a:t>
            </a:r>
            <a:r>
              <a:rPr lang="en-US" altLang="ko-KR" sz="1200" dirty="0"/>
              <a:t>div </a:t>
            </a:r>
            <a:r>
              <a:rPr lang="ko-KR" altLang="en-US" sz="1200" dirty="0"/>
              <a:t>박스에 배경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844824"/>
            <a:ext cx="2542977" cy="3521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&lt;div&gt;</a:t>
            </a:r>
            <a:r>
              <a:rPr lang="ko-KR" altLang="en-US" sz="1000" dirty="0" smtClean="0"/>
              <a:t>크기는 </a:t>
            </a:r>
            <a:r>
              <a:rPr lang="en-US" altLang="ko-KR" sz="1000" dirty="0" smtClean="0"/>
              <a:t>200x200</a:t>
            </a:r>
            <a:r>
              <a:rPr lang="ko-KR" altLang="en-US" sz="1000" dirty="0" smtClean="0"/>
              <a:t>이며</a:t>
            </a:r>
            <a:endParaRPr lang="en-US" altLang="ko-KR" sz="1000" dirty="0" smtClean="0"/>
          </a:p>
          <a:p>
            <a:r>
              <a:rPr lang="ko-KR" altLang="en-US" sz="1000" dirty="0" smtClean="0"/>
              <a:t>배경이미지 크기는 </a:t>
            </a:r>
            <a:r>
              <a:rPr lang="en-US" altLang="ko-KR" sz="1000" dirty="0" smtClean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</a:t>
            </a:r>
            <a:r>
              <a:rPr lang="en-US" altLang="ko-KR" dirty="0" smtClean="0"/>
              <a:t>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</a:t>
                </a:r>
                <a:r>
                  <a:rPr lang="en-US" altLang="ko-KR" sz="1200" dirty="0"/>
                  <a:t>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div.red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 smtClean="0"/>
                <a:t>&lt;div class</a:t>
              </a:r>
              <a:r>
                <a:rPr lang="en-US" altLang="ko-KR" sz="1200" dirty="0"/>
                <a:t>="red"</a:t>
              </a:r>
              <a:r>
                <a:rPr lang="en-US" altLang="ko-KR" sz="1200" dirty="0" smtClean="0"/>
                <a:t>&gt;</a:t>
              </a:r>
              <a:r>
                <a:rPr lang="en-US" altLang="ko-KR" sz="1200" b="1" dirty="0" smtClean="0"/>
                <a:t>Drop Shadow</a:t>
              </a:r>
              <a:r>
                <a:rPr lang="en-US" altLang="ko-KR" sz="1200" dirty="0" smtClean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blur-radius</a:t>
                </a:r>
              </a:p>
              <a:p>
                <a:r>
                  <a:rPr lang="en-US" altLang="ko-KR" sz="1200" dirty="0" smtClean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div.blur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</a:t>
              </a:r>
              <a:r>
                <a:rPr lang="en-US" altLang="ko-KR" sz="1200" b="1" dirty="0" smtClean="0"/>
                <a:t>5px red;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36" y="1717957"/>
            <a:ext cx="7164288" cy="14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 시트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&lt;span&gt; </a:t>
            </a:r>
            <a:r>
              <a:rPr lang="ko-KR" altLang="en-US" dirty="0" smtClean="0"/>
              <a:t>텍스트를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픽셀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출력하는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 시트를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페이지에 적용하도록 만든 이름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속성 이름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 정도의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있음</a:t>
            </a:r>
          </a:p>
          <a:p>
            <a:pPr lvl="1"/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시트 내에 붙이는 설명문으로 </a:t>
            </a:r>
            <a:r>
              <a:rPr lang="en-US" altLang="ko-KR" dirty="0" smtClean="0"/>
              <a:t>/* ... */. </a:t>
            </a:r>
            <a:r>
              <a:rPr lang="ko-KR" altLang="en-US" dirty="0" smtClean="0"/>
              <a:t>여러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아무 위치에나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대소문자 구분 없음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4–19 text-shadow</a:t>
            </a:r>
            <a:r>
              <a:rPr lang="ko-KR" altLang="en-US" dirty="0" smtClean="0"/>
              <a:t>로 </a:t>
            </a:r>
            <a:r>
              <a:rPr lang="ko-KR" altLang="en-US" dirty="0"/>
              <a:t>텍스트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482813"/>
            <a:ext cx="3216089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 smtClean="0"/>
              <a:t>	font : </a:t>
            </a:r>
            <a:r>
              <a:rPr lang="en-US" altLang="ko-KR" sz="1000" dirty="0"/>
              <a:t>normal 24px </a:t>
            </a:r>
            <a:r>
              <a:rPr lang="en-US" altLang="ko-KR" sz="1000" dirty="0" err="1"/>
              <a:t>verdata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</a:t>
            </a:r>
            <a:r>
              <a:rPr lang="en-US" altLang="ko-KR" sz="1000" dirty="0"/>
              <a:t>yellow;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 smtClean="0"/>
              <a:t>					0 </a:t>
            </a:r>
            <a:r>
              <a:rPr lang="en-US" altLang="ko-KR" sz="1000" dirty="0"/>
              <a:t>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12976"/>
            <a:ext cx="2477274" cy="34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</a:t>
            </a:r>
            <a:r>
              <a:rPr lang="en-US" altLang="ko-KR" dirty="0" smtClean="0"/>
              <a:t>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box-shadow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3" y="2420888"/>
            <a:ext cx="7918630" cy="10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4–20 box-shadow</a:t>
            </a:r>
            <a:r>
              <a:rPr lang="ko-KR" altLang="en-US" dirty="0" smtClean="0"/>
              <a:t>로 </a:t>
            </a:r>
            <a:r>
              <a:rPr lang="ko-KR" altLang="en-US" dirty="0"/>
              <a:t>박스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&lt;title&gt;div </a:t>
            </a:r>
            <a:r>
              <a:rPr lang="ko-KR" altLang="en-US" sz="1200" dirty="0" smtClean="0"/>
              <a:t>박스에 그림자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 smtClean="0"/>
              <a:t>			    			0 </a:t>
            </a:r>
            <a:r>
              <a:rPr lang="en-US" altLang="ko-KR" sz="1200" b="1" dirty="0"/>
              <a:t>0 25px blue,</a:t>
            </a:r>
          </a:p>
          <a:p>
            <a:pPr defTabSz="180000"/>
            <a:r>
              <a:rPr lang="en-US" altLang="ko-KR" sz="1200" b="1" dirty="0" smtClean="0"/>
              <a:t>						   </a:t>
            </a:r>
            <a:r>
              <a:rPr lang="en-US" altLang="ko-KR" sz="1200" b="1" dirty="0"/>
              <a:t>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150px;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smtClean="0"/>
              <a:t>border : </a:t>
            </a:r>
            <a:r>
              <a:rPr lang="en-US" altLang="ko-KR" sz="1200" dirty="0"/>
              <a:t>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98276" y="422108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484784"/>
            <a:ext cx="2207537" cy="48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</a:t>
            </a:r>
            <a:r>
              <a:rPr lang="en-US" altLang="ko-KR" dirty="0" smtClean="0"/>
              <a:t>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</a:t>
            </a:r>
            <a:r>
              <a:rPr lang="ko-KR" altLang="en-US" dirty="0" smtClean="0"/>
              <a:t>마우스의 </a:t>
            </a:r>
            <a:r>
              <a:rPr lang="ko-KR" altLang="en-US" dirty="0"/>
              <a:t>커서 </a:t>
            </a:r>
            <a:r>
              <a:rPr lang="ko-KR" altLang="en-US" dirty="0" smtClean="0"/>
              <a:t>모양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</a:t>
            </a:r>
            <a:r>
              <a:rPr lang="ko-KR" altLang="en-US" dirty="0" smtClean="0"/>
              <a:t>커서 </a:t>
            </a:r>
            <a:r>
              <a:rPr lang="ko-KR" altLang="en-US" dirty="0"/>
              <a:t>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9" y="2348880"/>
            <a:ext cx="7851371" cy="13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628800"/>
            <a:ext cx="5291391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crosshair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십자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help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도움말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pointer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포인터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progress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프로그램 </a:t>
            </a:r>
            <a:r>
              <a:rPr lang="ko-KR" altLang="en-US" sz="1400" dirty="0"/>
              <a:t>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n-resize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상하 </a:t>
            </a:r>
            <a:r>
              <a:rPr lang="ko-KR" altLang="en-US" sz="1400" dirty="0"/>
              <a:t>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85904" y="1628800"/>
            <a:ext cx="2314467" cy="3649043"/>
            <a:chOff x="5781960" y="1628800"/>
            <a:chExt cx="2314467" cy="36490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960" y="1628800"/>
              <a:ext cx="2314467" cy="36490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241" y="3857244"/>
              <a:ext cx="1152128" cy="317516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6438934" y="3857244"/>
              <a:ext cx="294109" cy="308053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 9"/>
          <p:cNvSpPr/>
          <p:nvPr/>
        </p:nvSpPr>
        <p:spPr>
          <a:xfrm>
            <a:off x="4615904" y="3717032"/>
            <a:ext cx="2251509" cy="462670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문서에 </a:t>
            </a:r>
            <a:r>
              <a:rPr lang="en-US" altLang="ko-KR" smtClean="0"/>
              <a:t>CSS3 </a:t>
            </a:r>
            <a:r>
              <a:rPr lang="ko-KR" altLang="en-US" smtClean="0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문서에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만드는 방법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&lt;style&gt;&lt;/style&gt; </a:t>
            </a:r>
            <a:r>
              <a:rPr lang="ko-KR" altLang="en-US" dirty="0" smtClean="0"/>
              <a:t>태그에 스타일 시트 작성</a:t>
            </a:r>
          </a:p>
          <a:p>
            <a:pPr lvl="1"/>
            <a:r>
              <a:rPr lang="en-US" altLang="ko-KR" dirty="0" smtClean="0"/>
              <a:t>style </a:t>
            </a:r>
            <a:r>
              <a:rPr lang="ko-KR" altLang="en-US" dirty="0" smtClean="0"/>
              <a:t>속성에 스타일 시트 작성</a:t>
            </a:r>
          </a:p>
          <a:p>
            <a:pPr lvl="1"/>
            <a:r>
              <a:rPr lang="ko-KR" altLang="en-US" dirty="0" smtClean="0"/>
              <a:t>스타일 시트를 별도 파일로 작성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태그나 </a:t>
            </a:r>
            <a:r>
              <a:rPr lang="en-US" altLang="ko-KR" dirty="0" smtClean="0"/>
              <a:t>@import</a:t>
            </a:r>
            <a:r>
              <a:rPr lang="ko-KR" altLang="en-US" dirty="0" smtClean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&lt;style&gt; </a:t>
            </a:r>
            <a:r>
              <a:rPr lang="ko-KR" altLang="en-US" smtClean="0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전형적인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내에서만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 smtClean="0"/>
              <a:t>스타일 시트들이 합쳐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span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9" y="2243171"/>
            <a:ext cx="2578657" cy="25539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body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background-color :  </a:t>
            </a:r>
            <a:r>
              <a:rPr lang="en-US" altLang="ko-KR" sz="1400" b="1" dirty="0"/>
              <a:t>linen;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margin-left : 30px;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margin-right : 30px;</a:t>
            </a:r>
          </a:p>
          <a:p>
            <a:pPr defTabSz="180000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h3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text-align : center</a:t>
            </a:r>
            <a:r>
              <a:rPr lang="en-US" altLang="ko-KR" sz="1400" b="1" dirty="0"/>
              <a:t>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 smtClean="0"/>
              <a:t>darkred</a:t>
            </a:r>
            <a:r>
              <a:rPr lang="en-US" altLang="ko-KR" sz="1400" b="1" dirty="0" smtClean="0"/>
              <a:t>;</a:t>
            </a:r>
          </a:p>
          <a:p>
            <a:pPr defTabSz="180000"/>
            <a:r>
              <a:rPr lang="en-US" altLang="ko-KR" sz="1400" b="1" dirty="0" smtClean="0"/>
              <a:t> 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 smtClean="0"/>
          </a:p>
          <a:p>
            <a:pPr defTabSz="180000"/>
            <a:r>
              <a:rPr lang="ko-KR" altLang="en-US" sz="1400" dirty="0" err="1" smtClean="0"/>
              <a:t>책읽기를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196178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60357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96178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452245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linen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blueviolet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12577</TotalTime>
  <Words>3783</Words>
  <Application>Microsoft Office PowerPoint</Application>
  <PresentationFormat>화면 슬라이드 쇼(4:3)</PresentationFormat>
  <Paragraphs>1275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4" baseType="lpstr">
      <vt:lpstr>HY나무L</vt:lpstr>
      <vt:lpstr>HY나무M</vt:lpstr>
      <vt:lpstr>SourceCodePro-Regular</vt:lpstr>
      <vt:lpstr>YDVYGOStd11</vt:lpstr>
      <vt:lpstr>궁서체</vt:lpstr>
      <vt:lpstr>맑은 고딕</vt:lpstr>
      <vt:lpstr>휴먼모음T</vt:lpstr>
      <vt:lpstr>휴먼편지체</vt:lpstr>
      <vt:lpstr>Arial</vt:lpstr>
      <vt:lpstr>Consolas</vt:lpstr>
      <vt:lpstr>Courier New</vt:lpstr>
      <vt:lpstr>Forte</vt:lpstr>
      <vt:lpstr>Georgia</vt:lpstr>
      <vt:lpstr>Jokerman</vt:lpstr>
      <vt:lpstr>Lucida Console</vt:lpstr>
      <vt:lpstr>Times New Roman</vt:lpstr>
      <vt:lpstr>Verdana</vt:lpstr>
      <vt:lpstr>Wingdings</vt:lpstr>
      <vt:lpstr>Wingdings 2</vt:lpstr>
      <vt:lpstr>가을</vt:lpstr>
      <vt:lpstr>PowerPoint 프레젠테이션</vt:lpstr>
      <vt:lpstr>강의 목표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id 셀렉터와 class 셀렉터 비교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487</cp:revision>
  <dcterms:created xsi:type="dcterms:W3CDTF">2011-08-27T14:53:28Z</dcterms:created>
  <dcterms:modified xsi:type="dcterms:W3CDTF">2018-01-04T08:24:45Z</dcterms:modified>
</cp:coreProperties>
</file>